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Unbounded"/>
      <p:regular r:id="rId16"/>
    </p:embeddedFont>
    <p:embeddedFont>
      <p:font typeface="Unbounded"/>
      <p:regular r:id="rId17"/>
    </p:embeddedFont>
    <p:embeddedFont>
      <p:font typeface="Unbounded"/>
      <p:regular r:id="rId18"/>
    </p:embeddedFont>
    <p:embeddedFont>
      <p:font typeface="Unbounded"/>
      <p:regular r:id="rId19"/>
    </p:embeddedFont>
    <p:embeddedFont>
      <p:font typeface="Unbounded"/>
      <p:regular r:id="rId20"/>
    </p:embeddedFont>
    <p:embeddedFont>
      <p:font typeface="Cabin"/>
      <p:regular r:id="rId21"/>
    </p:embeddedFont>
    <p:embeddedFont>
      <p:font typeface="Cabin"/>
      <p:regular r:id="rId22"/>
    </p:embeddedFont>
    <p:embeddedFont>
      <p:font typeface="Cabin"/>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934"/>
          </a:xfrm>
          <a:prstGeom prst="rect">
            <a:avLst/>
          </a:prstGeom>
        </p:spPr>
      </p:pic>
      <p:sp>
        <p:nvSpPr>
          <p:cNvPr id="3" name="Text 0"/>
          <p:cNvSpPr/>
          <p:nvPr/>
        </p:nvSpPr>
        <p:spPr>
          <a:xfrm>
            <a:off x="6310432" y="647462"/>
            <a:ext cx="7495937" cy="4777978"/>
          </a:xfrm>
          <a:prstGeom prst="rect">
            <a:avLst/>
          </a:prstGeom>
          <a:noFill/>
          <a:ln/>
        </p:spPr>
        <p:txBody>
          <a:bodyPr wrap="square" lIns="0" tIns="0" rIns="0" bIns="0" rtlCol="0" anchor="t"/>
          <a:lstStyle/>
          <a:p>
            <a:pPr indent="0" marL="0">
              <a:lnSpc>
                <a:spcPts val="7500"/>
              </a:lnSpc>
              <a:buNone/>
            </a:pPr>
            <a:r>
              <a:rPr lang="en-US" sz="6000" dirty="0">
                <a:solidFill>
                  <a:srgbClr val="FFFFFF"/>
                </a:solidFill>
                <a:latin typeface="Unbounded" pitchFamily="34" charset="0"/>
                <a:ea typeface="Unbounded" pitchFamily="34" charset="-122"/>
                <a:cs typeface="Unbounded" pitchFamily="34" charset="-120"/>
              </a:rPr>
              <a:t>Transforming Lives Through Sweet Potato Farming in Migori, Kenya</a:t>
            </a:r>
            <a:endParaRPr lang="en-US" sz="6000" dirty="0"/>
          </a:p>
        </p:txBody>
      </p:sp>
      <p:sp>
        <p:nvSpPr>
          <p:cNvPr id="4" name="Text 1"/>
          <p:cNvSpPr/>
          <p:nvPr/>
        </p:nvSpPr>
        <p:spPr>
          <a:xfrm>
            <a:off x="6310432" y="5778579"/>
            <a:ext cx="7495937" cy="1130141"/>
          </a:xfrm>
          <a:prstGeom prst="rect">
            <a:avLst/>
          </a:prstGeom>
          <a:noFill/>
          <a:ln/>
        </p:spPr>
        <p:txBody>
          <a:bodyPr wrap="square" lIns="0" tIns="0" rIns="0" bIns="0" rtlCol="0" anchor="t"/>
          <a:lstStyle/>
          <a:p>
            <a:pPr indent="0" marL="0">
              <a:lnSpc>
                <a:spcPts val="2950"/>
              </a:lnSpc>
              <a:buNone/>
            </a:pPr>
            <a:r>
              <a:rPr lang="en-US" sz="1850" dirty="0">
                <a:solidFill>
                  <a:srgbClr val="CAD6DE"/>
                </a:solidFill>
                <a:latin typeface="Cabin" pitchFamily="34" charset="0"/>
                <a:ea typeface="Cabin" pitchFamily="34" charset="-122"/>
                <a:cs typeface="Cabin" pitchFamily="34" charset="-120"/>
              </a:rPr>
              <a:t>I propose to lease land in Migori, Kenya and utilize it for cultivating sweet potatoes. This endeavor aims to address poverty and food insecurity in the region by allocating the farm's produce strategically.</a:t>
            </a:r>
            <a:endParaRPr lang="en-US" sz="1850" dirty="0"/>
          </a:p>
        </p:txBody>
      </p:sp>
      <p:sp>
        <p:nvSpPr>
          <p:cNvPr id="5" name="Shape 2"/>
          <p:cNvSpPr/>
          <p:nvPr/>
        </p:nvSpPr>
        <p:spPr>
          <a:xfrm>
            <a:off x="6310432" y="7191137"/>
            <a:ext cx="376714" cy="376714"/>
          </a:xfrm>
          <a:prstGeom prst="roundRect">
            <a:avLst>
              <a:gd name="adj" fmla="val 2427062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18052" y="7198757"/>
            <a:ext cx="361474" cy="361474"/>
          </a:xfrm>
          <a:prstGeom prst="rect">
            <a:avLst/>
          </a:prstGeom>
        </p:spPr>
      </p:pic>
      <p:sp>
        <p:nvSpPr>
          <p:cNvPr id="7" name="Text 3"/>
          <p:cNvSpPr/>
          <p:nvPr/>
        </p:nvSpPr>
        <p:spPr>
          <a:xfrm>
            <a:off x="6804779" y="7173516"/>
            <a:ext cx="2185392" cy="411956"/>
          </a:xfrm>
          <a:prstGeom prst="rect">
            <a:avLst/>
          </a:prstGeom>
          <a:noFill/>
          <a:ln/>
        </p:spPr>
        <p:txBody>
          <a:bodyPr wrap="none" lIns="0" tIns="0" rIns="0" bIns="0" rtlCol="0" anchor="t"/>
          <a:lstStyle/>
          <a:p>
            <a:pPr algn="l" indent="0" marL="0">
              <a:lnSpc>
                <a:spcPts val="3200"/>
              </a:lnSpc>
              <a:buNone/>
            </a:pPr>
            <a:r>
              <a:rPr lang="en-US" sz="2300" b="1" dirty="0">
                <a:solidFill>
                  <a:srgbClr val="CAD6DE"/>
                </a:solidFill>
                <a:latin typeface="Cabin" pitchFamily="34" charset="0"/>
                <a:ea typeface="Cabin" pitchFamily="34" charset="-122"/>
                <a:cs typeface="Cabin" pitchFamily="34" charset="-120"/>
              </a:rPr>
              <a:t>by Kevien Otieno</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669846"/>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The Problem: Poverty and Food Insecurity in Kenya</a:t>
            </a:r>
            <a:endParaRPr lang="en-US" sz="4400" dirty="0"/>
          </a:p>
        </p:txBody>
      </p:sp>
      <p:sp>
        <p:nvSpPr>
          <p:cNvPr id="4" name="Shape 1"/>
          <p:cNvSpPr/>
          <p:nvPr/>
        </p:nvSpPr>
        <p:spPr>
          <a:xfrm>
            <a:off x="6324124" y="3410069"/>
            <a:ext cx="538520" cy="538520"/>
          </a:xfrm>
          <a:prstGeom prst="roundRect">
            <a:avLst>
              <a:gd name="adj" fmla="val 6668"/>
            </a:avLst>
          </a:prstGeom>
          <a:solidFill>
            <a:srgbClr val="304755"/>
          </a:solidFill>
          <a:ln/>
        </p:spPr>
      </p:sp>
      <p:sp>
        <p:nvSpPr>
          <p:cNvPr id="5" name="Text 2"/>
          <p:cNvSpPr/>
          <p:nvPr/>
        </p:nvSpPr>
        <p:spPr>
          <a:xfrm>
            <a:off x="6513790" y="3510320"/>
            <a:ext cx="159187"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6" name="Text 3"/>
          <p:cNvSpPr/>
          <p:nvPr/>
        </p:nvSpPr>
        <p:spPr>
          <a:xfrm>
            <a:off x="7101959" y="3410069"/>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Widespread Poverty</a:t>
            </a:r>
            <a:endParaRPr lang="en-US" sz="2200" dirty="0"/>
          </a:p>
        </p:txBody>
      </p:sp>
      <p:sp>
        <p:nvSpPr>
          <p:cNvPr id="7" name="Text 4"/>
          <p:cNvSpPr/>
          <p:nvPr/>
        </p:nvSpPr>
        <p:spPr>
          <a:xfrm>
            <a:off x="7101959" y="4257556"/>
            <a:ext cx="2836783"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Many Kenyans, especially in rural areas, live below the poverty line, lacking access to basic necessities.</a:t>
            </a:r>
            <a:endParaRPr lang="en-US" sz="1850" dirty="0"/>
          </a:p>
        </p:txBody>
      </p:sp>
      <p:sp>
        <p:nvSpPr>
          <p:cNvPr id="8" name="Shape 5"/>
          <p:cNvSpPr/>
          <p:nvPr/>
        </p:nvSpPr>
        <p:spPr>
          <a:xfrm>
            <a:off x="10178058" y="3410069"/>
            <a:ext cx="538520" cy="538520"/>
          </a:xfrm>
          <a:prstGeom prst="roundRect">
            <a:avLst>
              <a:gd name="adj" fmla="val 6668"/>
            </a:avLst>
          </a:prstGeom>
          <a:solidFill>
            <a:srgbClr val="304755"/>
          </a:solidFill>
          <a:ln/>
        </p:spPr>
      </p:sp>
      <p:sp>
        <p:nvSpPr>
          <p:cNvPr id="9" name="Text 6"/>
          <p:cNvSpPr/>
          <p:nvPr/>
        </p:nvSpPr>
        <p:spPr>
          <a:xfrm>
            <a:off x="10313908" y="3510320"/>
            <a:ext cx="266700"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7"/>
          <p:cNvSpPr/>
          <p:nvPr/>
        </p:nvSpPr>
        <p:spPr>
          <a:xfrm>
            <a:off x="10955893" y="341006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Food Shortages</a:t>
            </a:r>
            <a:endParaRPr lang="en-US" sz="2200" dirty="0"/>
          </a:p>
        </p:txBody>
      </p:sp>
      <p:sp>
        <p:nvSpPr>
          <p:cNvPr id="11" name="Text 8"/>
          <p:cNvSpPr/>
          <p:nvPr/>
        </p:nvSpPr>
        <p:spPr>
          <a:xfrm>
            <a:off x="10955893" y="3905607"/>
            <a:ext cx="2836783"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Droughts, limited arable land, and lack of resources contribute to chronic food insecurity in parts of Kenya.</a:t>
            </a:r>
            <a:endParaRPr lang="en-US" sz="1850" dirty="0"/>
          </a:p>
        </p:txBody>
      </p:sp>
      <p:sp>
        <p:nvSpPr>
          <p:cNvPr id="12" name="Shape 9"/>
          <p:cNvSpPr/>
          <p:nvPr/>
        </p:nvSpPr>
        <p:spPr>
          <a:xfrm>
            <a:off x="6324124" y="6298168"/>
            <a:ext cx="538520" cy="538520"/>
          </a:xfrm>
          <a:prstGeom prst="roundRect">
            <a:avLst>
              <a:gd name="adj" fmla="val 6668"/>
            </a:avLst>
          </a:prstGeom>
          <a:solidFill>
            <a:srgbClr val="304755"/>
          </a:solidFill>
          <a:ln/>
        </p:spPr>
      </p:sp>
      <p:sp>
        <p:nvSpPr>
          <p:cNvPr id="13" name="Text 10"/>
          <p:cNvSpPr/>
          <p:nvPr/>
        </p:nvSpPr>
        <p:spPr>
          <a:xfrm>
            <a:off x="6457474" y="6398419"/>
            <a:ext cx="271701"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4" name="Text 11"/>
          <p:cNvSpPr/>
          <p:nvPr/>
        </p:nvSpPr>
        <p:spPr>
          <a:xfrm>
            <a:off x="7101959" y="6298168"/>
            <a:ext cx="3814167"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Vulnerability to Hunger</a:t>
            </a:r>
            <a:endParaRPr lang="en-US" sz="2200" dirty="0"/>
          </a:p>
        </p:txBody>
      </p:sp>
      <p:sp>
        <p:nvSpPr>
          <p:cNvPr id="15" name="Text 12"/>
          <p:cNvSpPr/>
          <p:nvPr/>
        </p:nvSpPr>
        <p:spPr>
          <a:xfrm>
            <a:off x="7101959" y="6793706"/>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Impoverished communities in regions like Turkana are particularly susceptible to malnutrition and starvation.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957745"/>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My Solution: Farming Sweet Potatoes in Migori</a:t>
            </a:r>
            <a:endParaRPr lang="en-US" sz="4400" dirty="0"/>
          </a:p>
        </p:txBody>
      </p:sp>
      <p:sp>
        <p:nvSpPr>
          <p:cNvPr id="3" name="Text 1"/>
          <p:cNvSpPr/>
          <p:nvPr/>
        </p:nvSpPr>
        <p:spPr>
          <a:xfrm>
            <a:off x="837724" y="396406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Ideal Climate</a:t>
            </a:r>
            <a:endParaRPr lang="en-US" sz="2200" dirty="0"/>
          </a:p>
        </p:txBody>
      </p:sp>
      <p:sp>
        <p:nvSpPr>
          <p:cNvPr id="4" name="Text 2"/>
          <p:cNvSpPr/>
          <p:nvPr/>
        </p:nvSpPr>
        <p:spPr>
          <a:xfrm>
            <a:off x="837724" y="4555331"/>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Migori's warm, tropical climate and well-drained soils are perfectly suited for sweet potato cultivation.</a:t>
            </a:r>
            <a:endParaRPr lang="en-US" sz="1850" dirty="0"/>
          </a:p>
        </p:txBody>
      </p:sp>
      <p:sp>
        <p:nvSpPr>
          <p:cNvPr id="5" name="Text 3"/>
          <p:cNvSpPr/>
          <p:nvPr/>
        </p:nvSpPr>
        <p:spPr>
          <a:xfrm>
            <a:off x="5357813" y="396406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Proven Crop</a:t>
            </a:r>
            <a:endParaRPr lang="en-US" sz="2200" dirty="0"/>
          </a:p>
        </p:txBody>
      </p:sp>
      <p:sp>
        <p:nvSpPr>
          <p:cNvPr id="6" name="Text 4"/>
          <p:cNvSpPr/>
          <p:nvPr/>
        </p:nvSpPr>
        <p:spPr>
          <a:xfrm>
            <a:off x="5357813" y="4555331"/>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Sweet potatoes are a hardy, nutritious, and high-yielding crop that can thrive in this region.</a:t>
            </a:r>
            <a:endParaRPr lang="en-US" sz="1850" dirty="0"/>
          </a:p>
        </p:txBody>
      </p:sp>
      <p:sp>
        <p:nvSpPr>
          <p:cNvPr id="7" name="Text 5"/>
          <p:cNvSpPr/>
          <p:nvPr/>
        </p:nvSpPr>
        <p:spPr>
          <a:xfrm>
            <a:off x="9877901" y="3964067"/>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Community Engagement</a:t>
            </a:r>
            <a:endParaRPr lang="en-US" sz="2200" dirty="0"/>
          </a:p>
        </p:txBody>
      </p:sp>
      <p:sp>
        <p:nvSpPr>
          <p:cNvPr id="8" name="Text 6"/>
          <p:cNvSpPr/>
          <p:nvPr/>
        </p:nvSpPr>
        <p:spPr>
          <a:xfrm>
            <a:off x="9877901" y="4907280"/>
            <a:ext cx="3928586"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Local farmers will be employed and trained to participate in the farming operations.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6504" y="652820"/>
            <a:ext cx="7483792" cy="1394936"/>
          </a:xfrm>
          <a:prstGeom prst="rect">
            <a:avLst/>
          </a:prstGeom>
          <a:noFill/>
          <a:ln/>
        </p:spPr>
        <p:txBody>
          <a:bodyPr wrap="square" lIns="0" tIns="0" rIns="0" bIns="0" rtlCol="0" anchor="t"/>
          <a:lstStyle/>
          <a:p>
            <a:pPr indent="0" marL="0">
              <a:lnSpc>
                <a:spcPts val="5450"/>
              </a:lnSpc>
              <a:buNone/>
            </a:pPr>
            <a:r>
              <a:rPr lang="en-US" sz="4350" dirty="0">
                <a:solidFill>
                  <a:srgbClr val="FFFFFF"/>
                </a:solidFill>
                <a:latin typeface="Unbounded" pitchFamily="34" charset="0"/>
                <a:ea typeface="Unbounded" pitchFamily="34" charset="-122"/>
                <a:cs typeface="Unbounded" pitchFamily="34" charset="-120"/>
              </a:rPr>
              <a:t>Allocation of the Farm Produce</a:t>
            </a:r>
            <a:endParaRPr lang="en-US" sz="4350" dirty="0"/>
          </a:p>
        </p:txBody>
      </p:sp>
      <p:sp>
        <p:nvSpPr>
          <p:cNvPr id="4" name="Shape 1"/>
          <p:cNvSpPr/>
          <p:nvPr/>
        </p:nvSpPr>
        <p:spPr>
          <a:xfrm>
            <a:off x="6316504" y="2403515"/>
            <a:ext cx="3623310" cy="3211592"/>
          </a:xfrm>
          <a:prstGeom prst="roundRect">
            <a:avLst>
              <a:gd name="adj" fmla="val 1108"/>
            </a:avLst>
          </a:prstGeom>
          <a:solidFill>
            <a:srgbClr val="304755"/>
          </a:solidFill>
          <a:ln/>
        </p:spPr>
      </p:sp>
      <p:sp>
        <p:nvSpPr>
          <p:cNvPr id="5" name="Text 2"/>
          <p:cNvSpPr/>
          <p:nvPr/>
        </p:nvSpPr>
        <p:spPr>
          <a:xfrm>
            <a:off x="6553676" y="2640687"/>
            <a:ext cx="3148965" cy="697706"/>
          </a:xfrm>
          <a:prstGeom prst="rect">
            <a:avLst/>
          </a:prstGeom>
          <a:noFill/>
          <a:ln/>
        </p:spPr>
        <p:txBody>
          <a:bodyPr wrap="square" lIns="0" tIns="0" rIns="0" bIns="0" rtlCol="0" anchor="t"/>
          <a:lstStyle/>
          <a:p>
            <a:pPr indent="0" marL="0">
              <a:lnSpc>
                <a:spcPts val="2700"/>
              </a:lnSpc>
              <a:buNone/>
            </a:pPr>
            <a:r>
              <a:rPr lang="en-US" sz="2150" dirty="0">
                <a:solidFill>
                  <a:srgbClr val="CAD6DE"/>
                </a:solidFill>
                <a:latin typeface="Unbounded" pitchFamily="34" charset="0"/>
                <a:ea typeface="Unbounded" pitchFamily="34" charset="-122"/>
                <a:cs typeface="Unbounded" pitchFamily="34" charset="-120"/>
              </a:rPr>
              <a:t>60% to Support the Poor</a:t>
            </a:r>
            <a:endParaRPr lang="en-US" sz="2150" dirty="0"/>
          </a:p>
        </p:txBody>
      </p:sp>
      <p:sp>
        <p:nvSpPr>
          <p:cNvPr id="6" name="Text 3"/>
          <p:cNvSpPr/>
          <p:nvPr/>
        </p:nvSpPr>
        <p:spPr>
          <a:xfrm>
            <a:off x="6553676" y="3480673"/>
            <a:ext cx="3148965" cy="1897261"/>
          </a:xfrm>
          <a:prstGeom prst="rect">
            <a:avLst/>
          </a:prstGeom>
          <a:noFill/>
          <a:ln/>
        </p:spPr>
        <p:txBody>
          <a:bodyPr wrap="square" lIns="0" tIns="0" rIns="0" bIns="0" rtlCol="0" anchor="t"/>
          <a:lstStyle/>
          <a:p>
            <a:pPr indent="0" marL="0">
              <a:lnSpc>
                <a:spcPts val="2950"/>
              </a:lnSpc>
              <a:buNone/>
            </a:pPr>
            <a:r>
              <a:rPr lang="en-US" sz="1850" dirty="0">
                <a:solidFill>
                  <a:srgbClr val="CAD6DE"/>
                </a:solidFill>
                <a:latin typeface="Cabin" pitchFamily="34" charset="0"/>
                <a:ea typeface="Cabin" pitchFamily="34" charset="-122"/>
                <a:cs typeface="Cabin" pitchFamily="34" charset="-120"/>
              </a:rPr>
              <a:t>A significant portion of the harvest will be distributed to impoverished communities, providing much-needed food assistance.</a:t>
            </a:r>
            <a:endParaRPr lang="en-US" sz="1850" dirty="0"/>
          </a:p>
        </p:txBody>
      </p:sp>
      <p:sp>
        <p:nvSpPr>
          <p:cNvPr id="7" name="Shape 4"/>
          <p:cNvSpPr/>
          <p:nvPr/>
        </p:nvSpPr>
        <p:spPr>
          <a:xfrm>
            <a:off x="10176986" y="2403515"/>
            <a:ext cx="3623310" cy="3211592"/>
          </a:xfrm>
          <a:prstGeom prst="roundRect">
            <a:avLst>
              <a:gd name="adj" fmla="val 1108"/>
            </a:avLst>
          </a:prstGeom>
          <a:solidFill>
            <a:srgbClr val="304755"/>
          </a:solidFill>
          <a:ln/>
        </p:spPr>
      </p:sp>
      <p:sp>
        <p:nvSpPr>
          <p:cNvPr id="8" name="Text 5"/>
          <p:cNvSpPr/>
          <p:nvPr/>
        </p:nvSpPr>
        <p:spPr>
          <a:xfrm>
            <a:off x="10414159" y="2640687"/>
            <a:ext cx="3148965" cy="697706"/>
          </a:xfrm>
          <a:prstGeom prst="rect">
            <a:avLst/>
          </a:prstGeom>
          <a:noFill/>
          <a:ln/>
        </p:spPr>
        <p:txBody>
          <a:bodyPr wrap="square" lIns="0" tIns="0" rIns="0" bIns="0" rtlCol="0" anchor="t"/>
          <a:lstStyle/>
          <a:p>
            <a:pPr indent="0" marL="0">
              <a:lnSpc>
                <a:spcPts val="2700"/>
              </a:lnSpc>
              <a:buNone/>
            </a:pPr>
            <a:r>
              <a:rPr lang="en-US" sz="2150" dirty="0">
                <a:solidFill>
                  <a:srgbClr val="CAD6DE"/>
                </a:solidFill>
                <a:latin typeface="Unbounded" pitchFamily="34" charset="0"/>
                <a:ea typeface="Unbounded" pitchFamily="34" charset="-122"/>
                <a:cs typeface="Unbounded" pitchFamily="34" charset="-120"/>
              </a:rPr>
              <a:t>30% to Generate Profits</a:t>
            </a:r>
            <a:endParaRPr lang="en-US" sz="2150" dirty="0"/>
          </a:p>
        </p:txBody>
      </p:sp>
      <p:sp>
        <p:nvSpPr>
          <p:cNvPr id="9" name="Text 6"/>
          <p:cNvSpPr/>
          <p:nvPr/>
        </p:nvSpPr>
        <p:spPr>
          <a:xfrm>
            <a:off x="10414159" y="3480673"/>
            <a:ext cx="3148965" cy="1897261"/>
          </a:xfrm>
          <a:prstGeom prst="rect">
            <a:avLst/>
          </a:prstGeom>
          <a:noFill/>
          <a:ln/>
        </p:spPr>
        <p:txBody>
          <a:bodyPr wrap="square" lIns="0" tIns="0" rIns="0" bIns="0" rtlCol="0" anchor="t"/>
          <a:lstStyle/>
          <a:p>
            <a:pPr indent="0" marL="0">
              <a:lnSpc>
                <a:spcPts val="2950"/>
              </a:lnSpc>
              <a:buNone/>
            </a:pPr>
            <a:r>
              <a:rPr lang="en-US" sz="1850" dirty="0">
                <a:solidFill>
                  <a:srgbClr val="CAD6DE"/>
                </a:solidFill>
                <a:latin typeface="Cabin" pitchFamily="34" charset="0"/>
                <a:ea typeface="Cabin" pitchFamily="34" charset="-122"/>
                <a:cs typeface="Cabin" pitchFamily="34" charset="-120"/>
              </a:rPr>
              <a:t>The remaining produce will be sold to generate revenue, enabling the sustainability and growth of the farming operation.</a:t>
            </a:r>
            <a:endParaRPr lang="en-US" sz="1850" dirty="0"/>
          </a:p>
        </p:txBody>
      </p:sp>
      <p:sp>
        <p:nvSpPr>
          <p:cNvPr id="10" name="Shape 7"/>
          <p:cNvSpPr/>
          <p:nvPr/>
        </p:nvSpPr>
        <p:spPr>
          <a:xfrm>
            <a:off x="6316504" y="5852279"/>
            <a:ext cx="7483792" cy="1724382"/>
          </a:xfrm>
          <a:prstGeom prst="roundRect">
            <a:avLst>
              <a:gd name="adj" fmla="val 2063"/>
            </a:avLst>
          </a:prstGeom>
          <a:solidFill>
            <a:srgbClr val="304755"/>
          </a:solidFill>
          <a:ln/>
        </p:spPr>
      </p:sp>
      <p:sp>
        <p:nvSpPr>
          <p:cNvPr id="11" name="Text 8"/>
          <p:cNvSpPr/>
          <p:nvPr/>
        </p:nvSpPr>
        <p:spPr>
          <a:xfrm>
            <a:off x="6553676" y="6089452"/>
            <a:ext cx="3791426" cy="348853"/>
          </a:xfrm>
          <a:prstGeom prst="rect">
            <a:avLst/>
          </a:prstGeom>
          <a:noFill/>
          <a:ln/>
        </p:spPr>
        <p:txBody>
          <a:bodyPr wrap="none" lIns="0" tIns="0" rIns="0" bIns="0" rtlCol="0" anchor="t"/>
          <a:lstStyle/>
          <a:p>
            <a:pPr indent="0" marL="0">
              <a:lnSpc>
                <a:spcPts val="2700"/>
              </a:lnSpc>
              <a:buNone/>
            </a:pPr>
            <a:r>
              <a:rPr lang="en-US" sz="2150" dirty="0">
                <a:solidFill>
                  <a:srgbClr val="CAD6DE"/>
                </a:solidFill>
                <a:latin typeface="Unbounded" pitchFamily="34" charset="0"/>
                <a:ea typeface="Unbounded" pitchFamily="34" charset="-122"/>
                <a:cs typeface="Unbounded" pitchFamily="34" charset="-120"/>
              </a:rPr>
              <a:t>10% to Save for Future</a:t>
            </a:r>
            <a:endParaRPr lang="en-US" sz="2150" dirty="0"/>
          </a:p>
        </p:txBody>
      </p:sp>
      <p:sp>
        <p:nvSpPr>
          <p:cNvPr id="12" name="Text 9"/>
          <p:cNvSpPr/>
          <p:nvPr/>
        </p:nvSpPr>
        <p:spPr>
          <a:xfrm>
            <a:off x="6553676" y="6580584"/>
            <a:ext cx="7009448" cy="758904"/>
          </a:xfrm>
          <a:prstGeom prst="rect">
            <a:avLst/>
          </a:prstGeom>
          <a:noFill/>
          <a:ln/>
        </p:spPr>
        <p:txBody>
          <a:bodyPr wrap="square" lIns="0" tIns="0" rIns="0" bIns="0" rtlCol="0" anchor="t"/>
          <a:lstStyle/>
          <a:p>
            <a:pPr indent="0" marL="0">
              <a:lnSpc>
                <a:spcPts val="2950"/>
              </a:lnSpc>
              <a:buNone/>
            </a:pPr>
            <a:r>
              <a:rPr lang="en-US" sz="1850" dirty="0">
                <a:solidFill>
                  <a:srgbClr val="CAD6DE"/>
                </a:solidFill>
                <a:latin typeface="Cabin" pitchFamily="34" charset="0"/>
                <a:ea typeface="Cabin" pitchFamily="34" charset="-122"/>
                <a:cs typeface="Cabin" pitchFamily="34" charset="-120"/>
              </a:rPr>
              <a:t>A portion of the profits will be set aside to eventually purchase our own farmland, ensuring long-term viability.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7093" y="635794"/>
            <a:ext cx="7582614" cy="1312069"/>
          </a:xfrm>
          <a:prstGeom prst="rect">
            <a:avLst/>
          </a:prstGeom>
          <a:noFill/>
          <a:ln/>
        </p:spPr>
        <p:txBody>
          <a:bodyPr wrap="square" lIns="0" tIns="0" rIns="0" bIns="0" rtlCol="0" anchor="t"/>
          <a:lstStyle/>
          <a:p>
            <a:pPr indent="0" marL="0">
              <a:lnSpc>
                <a:spcPts val="5150"/>
              </a:lnSpc>
              <a:buNone/>
            </a:pPr>
            <a:r>
              <a:rPr lang="en-US" sz="4100" dirty="0">
                <a:solidFill>
                  <a:srgbClr val="FFFFFF"/>
                </a:solidFill>
                <a:latin typeface="Unbounded" pitchFamily="34" charset="0"/>
                <a:ea typeface="Unbounded" pitchFamily="34" charset="-122"/>
                <a:cs typeface="Unbounded" pitchFamily="34" charset="-120"/>
              </a:rPr>
              <a:t>Potential Impact on the Community</a:t>
            </a:r>
            <a:endParaRPr lang="en-US" sz="4100" dirty="0"/>
          </a:p>
        </p:txBody>
      </p:sp>
      <p:sp>
        <p:nvSpPr>
          <p:cNvPr id="4" name="Shape 1"/>
          <p:cNvSpPr/>
          <p:nvPr/>
        </p:nvSpPr>
        <p:spPr>
          <a:xfrm>
            <a:off x="6586418" y="2282428"/>
            <a:ext cx="30480" cy="5311259"/>
          </a:xfrm>
          <a:prstGeom prst="roundRect">
            <a:avLst>
              <a:gd name="adj" fmla="val 109776"/>
            </a:avLst>
          </a:prstGeom>
          <a:solidFill>
            <a:srgbClr val="49606E"/>
          </a:solidFill>
          <a:ln/>
        </p:spPr>
      </p:sp>
      <p:sp>
        <p:nvSpPr>
          <p:cNvPr id="5" name="Shape 2"/>
          <p:cNvSpPr/>
          <p:nvPr/>
        </p:nvSpPr>
        <p:spPr>
          <a:xfrm>
            <a:off x="6822103" y="2768918"/>
            <a:ext cx="780693" cy="30480"/>
          </a:xfrm>
          <a:prstGeom prst="roundRect">
            <a:avLst>
              <a:gd name="adj" fmla="val 109776"/>
            </a:avLst>
          </a:prstGeom>
          <a:solidFill>
            <a:srgbClr val="49606E"/>
          </a:solidFill>
          <a:ln/>
        </p:spPr>
      </p:sp>
      <p:sp>
        <p:nvSpPr>
          <p:cNvPr id="6" name="Shape 3"/>
          <p:cNvSpPr/>
          <p:nvPr/>
        </p:nvSpPr>
        <p:spPr>
          <a:xfrm>
            <a:off x="6350734" y="2533293"/>
            <a:ext cx="501848" cy="501848"/>
          </a:xfrm>
          <a:prstGeom prst="roundRect">
            <a:avLst>
              <a:gd name="adj" fmla="val 6667"/>
            </a:avLst>
          </a:prstGeom>
          <a:solidFill>
            <a:srgbClr val="304755"/>
          </a:solidFill>
          <a:ln/>
        </p:spPr>
      </p:sp>
      <p:sp>
        <p:nvSpPr>
          <p:cNvPr id="7" name="Text 4"/>
          <p:cNvSpPr/>
          <p:nvPr/>
        </p:nvSpPr>
        <p:spPr>
          <a:xfrm>
            <a:off x="6527423" y="2626757"/>
            <a:ext cx="148352" cy="314920"/>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8" name="Text 5"/>
          <p:cNvSpPr/>
          <p:nvPr/>
        </p:nvSpPr>
        <p:spPr>
          <a:xfrm>
            <a:off x="7828478" y="2505432"/>
            <a:ext cx="2624257" cy="328017"/>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Food Security</a:t>
            </a:r>
            <a:endParaRPr lang="en-US" sz="2050" dirty="0"/>
          </a:p>
        </p:txBody>
      </p:sp>
      <p:sp>
        <p:nvSpPr>
          <p:cNvPr id="9" name="Text 6"/>
          <p:cNvSpPr/>
          <p:nvPr/>
        </p:nvSpPr>
        <p:spPr>
          <a:xfrm>
            <a:off x="7828478" y="2967276"/>
            <a:ext cx="6021229" cy="713899"/>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Providing steady access to nutritious sweet potatoes will alleviate hunger and malnutrition in targeted communities.</a:t>
            </a:r>
            <a:endParaRPr lang="en-US" sz="1750" dirty="0"/>
          </a:p>
        </p:txBody>
      </p:sp>
      <p:sp>
        <p:nvSpPr>
          <p:cNvPr id="10" name="Shape 7"/>
          <p:cNvSpPr/>
          <p:nvPr/>
        </p:nvSpPr>
        <p:spPr>
          <a:xfrm>
            <a:off x="6822103" y="4613672"/>
            <a:ext cx="780693" cy="30480"/>
          </a:xfrm>
          <a:prstGeom prst="roundRect">
            <a:avLst>
              <a:gd name="adj" fmla="val 109776"/>
            </a:avLst>
          </a:prstGeom>
          <a:solidFill>
            <a:srgbClr val="49606E"/>
          </a:solidFill>
          <a:ln/>
        </p:spPr>
      </p:sp>
      <p:sp>
        <p:nvSpPr>
          <p:cNvPr id="11" name="Shape 8"/>
          <p:cNvSpPr/>
          <p:nvPr/>
        </p:nvSpPr>
        <p:spPr>
          <a:xfrm>
            <a:off x="6350734" y="4378047"/>
            <a:ext cx="501848" cy="501848"/>
          </a:xfrm>
          <a:prstGeom prst="roundRect">
            <a:avLst>
              <a:gd name="adj" fmla="val 6667"/>
            </a:avLst>
          </a:prstGeom>
          <a:solidFill>
            <a:srgbClr val="304755"/>
          </a:solidFill>
          <a:ln/>
        </p:spPr>
      </p:sp>
      <p:sp>
        <p:nvSpPr>
          <p:cNvPr id="12" name="Text 9"/>
          <p:cNvSpPr/>
          <p:nvPr/>
        </p:nvSpPr>
        <p:spPr>
          <a:xfrm>
            <a:off x="6477417" y="4471511"/>
            <a:ext cx="248483" cy="314920"/>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3" name="Text 10"/>
          <p:cNvSpPr/>
          <p:nvPr/>
        </p:nvSpPr>
        <p:spPr>
          <a:xfrm>
            <a:off x="7828478" y="4350187"/>
            <a:ext cx="3946803" cy="328017"/>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Economic Empowerment</a:t>
            </a:r>
            <a:endParaRPr lang="en-US" sz="2050" dirty="0"/>
          </a:p>
        </p:txBody>
      </p:sp>
      <p:sp>
        <p:nvSpPr>
          <p:cNvPr id="14" name="Text 11"/>
          <p:cNvSpPr/>
          <p:nvPr/>
        </p:nvSpPr>
        <p:spPr>
          <a:xfrm>
            <a:off x="7828478" y="4812030"/>
            <a:ext cx="6021229" cy="713899"/>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Employment opportunities and income generation from the farm will help lift families out of poverty.</a:t>
            </a:r>
            <a:endParaRPr lang="en-US" sz="1750" dirty="0"/>
          </a:p>
        </p:txBody>
      </p:sp>
      <p:sp>
        <p:nvSpPr>
          <p:cNvPr id="15" name="Shape 12"/>
          <p:cNvSpPr/>
          <p:nvPr/>
        </p:nvSpPr>
        <p:spPr>
          <a:xfrm>
            <a:off x="6822103" y="6458426"/>
            <a:ext cx="780693" cy="30480"/>
          </a:xfrm>
          <a:prstGeom prst="roundRect">
            <a:avLst>
              <a:gd name="adj" fmla="val 109776"/>
            </a:avLst>
          </a:prstGeom>
          <a:solidFill>
            <a:srgbClr val="49606E"/>
          </a:solidFill>
          <a:ln/>
        </p:spPr>
      </p:sp>
      <p:sp>
        <p:nvSpPr>
          <p:cNvPr id="16" name="Shape 13"/>
          <p:cNvSpPr/>
          <p:nvPr/>
        </p:nvSpPr>
        <p:spPr>
          <a:xfrm>
            <a:off x="6350734" y="6222802"/>
            <a:ext cx="501848" cy="501848"/>
          </a:xfrm>
          <a:prstGeom prst="roundRect">
            <a:avLst>
              <a:gd name="adj" fmla="val 6667"/>
            </a:avLst>
          </a:prstGeom>
          <a:solidFill>
            <a:srgbClr val="304755"/>
          </a:solidFill>
          <a:ln/>
        </p:spPr>
      </p:sp>
      <p:sp>
        <p:nvSpPr>
          <p:cNvPr id="17" name="Text 14"/>
          <p:cNvSpPr/>
          <p:nvPr/>
        </p:nvSpPr>
        <p:spPr>
          <a:xfrm>
            <a:off x="6475035" y="6316266"/>
            <a:ext cx="253127" cy="314920"/>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8" name="Text 15"/>
          <p:cNvSpPr/>
          <p:nvPr/>
        </p:nvSpPr>
        <p:spPr>
          <a:xfrm>
            <a:off x="7828478" y="6194941"/>
            <a:ext cx="3437453" cy="328017"/>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Community Resilience</a:t>
            </a:r>
            <a:endParaRPr lang="en-US" sz="2050" dirty="0"/>
          </a:p>
        </p:txBody>
      </p:sp>
      <p:sp>
        <p:nvSpPr>
          <p:cNvPr id="19" name="Text 16"/>
          <p:cNvSpPr/>
          <p:nvPr/>
        </p:nvSpPr>
        <p:spPr>
          <a:xfrm>
            <a:off x="7828478" y="6656784"/>
            <a:ext cx="6021229" cy="713899"/>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The sustainable farming model will foster long-term stability and self-sufficiency in the region.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7236" y="636032"/>
            <a:ext cx="7649528" cy="1255633"/>
          </a:xfrm>
          <a:prstGeom prst="rect">
            <a:avLst/>
          </a:prstGeom>
          <a:noFill/>
          <a:ln/>
        </p:spPr>
        <p:txBody>
          <a:bodyPr wrap="square" lIns="0" tIns="0" rIns="0" bIns="0" rtlCol="0" anchor="t"/>
          <a:lstStyle/>
          <a:p>
            <a:pPr indent="0" marL="0">
              <a:lnSpc>
                <a:spcPts val="4900"/>
              </a:lnSpc>
              <a:buNone/>
            </a:pPr>
            <a:r>
              <a:rPr lang="en-US" sz="3950" dirty="0">
                <a:solidFill>
                  <a:srgbClr val="FFFFFF"/>
                </a:solidFill>
                <a:latin typeface="Unbounded" pitchFamily="34" charset="0"/>
                <a:ea typeface="Unbounded" pitchFamily="34" charset="-122"/>
                <a:cs typeface="Unbounded" pitchFamily="34" charset="-120"/>
              </a:rPr>
              <a:t>Competitive Advantage and Sustainability</a:t>
            </a:r>
            <a:endParaRPr lang="en-US" sz="3950" dirty="0"/>
          </a:p>
        </p:txBody>
      </p:sp>
      <p:pic>
        <p:nvPicPr>
          <p:cNvPr id="4" name="Image 1" descr="preencoded.png">    </p:cNvPr>
          <p:cNvPicPr>
            <a:picLocks noChangeAspect="1"/>
          </p:cNvPicPr>
          <p:nvPr/>
        </p:nvPicPr>
        <p:blipFill>
          <a:blip r:embed="rId2"/>
          <a:stretch>
            <a:fillRect/>
          </a:stretch>
        </p:blipFill>
        <p:spPr>
          <a:xfrm>
            <a:off x="747236" y="2211824"/>
            <a:ext cx="533757" cy="533757"/>
          </a:xfrm>
          <a:prstGeom prst="rect">
            <a:avLst/>
          </a:prstGeom>
        </p:spPr>
      </p:pic>
      <p:sp>
        <p:nvSpPr>
          <p:cNvPr id="5" name="Text 1"/>
          <p:cNvSpPr/>
          <p:nvPr/>
        </p:nvSpPr>
        <p:spPr>
          <a:xfrm>
            <a:off x="747236" y="2959060"/>
            <a:ext cx="2511743" cy="313968"/>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Ideal Climate</a:t>
            </a:r>
            <a:endParaRPr lang="en-US" sz="1950" dirty="0"/>
          </a:p>
        </p:txBody>
      </p:sp>
      <p:sp>
        <p:nvSpPr>
          <p:cNvPr id="6" name="Text 2"/>
          <p:cNvSpPr/>
          <p:nvPr/>
        </p:nvSpPr>
        <p:spPr>
          <a:xfrm>
            <a:off x="747236" y="3401020"/>
            <a:ext cx="3664625" cy="1024414"/>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Migori's tropical environment provides optimal growing conditions for sweet potatoes.</a:t>
            </a:r>
            <a:endParaRPr lang="en-US" sz="1650" dirty="0"/>
          </a:p>
        </p:txBody>
      </p:sp>
      <p:pic>
        <p:nvPicPr>
          <p:cNvPr id="7" name="Image 2" descr="preencoded.png">    </p:cNvPr>
          <p:cNvPicPr>
            <a:picLocks noChangeAspect="1"/>
          </p:cNvPicPr>
          <p:nvPr/>
        </p:nvPicPr>
        <p:blipFill>
          <a:blip r:embed="rId3"/>
          <a:stretch>
            <a:fillRect/>
          </a:stretch>
        </p:blipFill>
        <p:spPr>
          <a:xfrm>
            <a:off x="4732020" y="2211824"/>
            <a:ext cx="533757" cy="533757"/>
          </a:xfrm>
          <a:prstGeom prst="rect">
            <a:avLst/>
          </a:prstGeom>
        </p:spPr>
      </p:pic>
      <p:sp>
        <p:nvSpPr>
          <p:cNvPr id="8" name="Text 3"/>
          <p:cNvSpPr/>
          <p:nvPr/>
        </p:nvSpPr>
        <p:spPr>
          <a:xfrm>
            <a:off x="4732020" y="2959060"/>
            <a:ext cx="2511743" cy="313968"/>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Proven Crop</a:t>
            </a:r>
            <a:endParaRPr lang="en-US" sz="1950" dirty="0"/>
          </a:p>
        </p:txBody>
      </p:sp>
      <p:sp>
        <p:nvSpPr>
          <p:cNvPr id="9" name="Text 4"/>
          <p:cNvSpPr/>
          <p:nvPr/>
        </p:nvSpPr>
        <p:spPr>
          <a:xfrm>
            <a:off x="4732020" y="3401020"/>
            <a:ext cx="3664744" cy="682943"/>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Sweet potatoes are a well-studied, high-yielding, and nutritious crop choice.</a:t>
            </a:r>
            <a:endParaRPr lang="en-US" sz="1650" dirty="0"/>
          </a:p>
        </p:txBody>
      </p:sp>
      <p:pic>
        <p:nvPicPr>
          <p:cNvPr id="10" name="Image 3" descr="preencoded.png">    </p:cNvPr>
          <p:cNvPicPr>
            <a:picLocks noChangeAspect="1"/>
          </p:cNvPicPr>
          <p:nvPr/>
        </p:nvPicPr>
        <p:blipFill>
          <a:blip r:embed="rId4"/>
          <a:stretch>
            <a:fillRect/>
          </a:stretch>
        </p:blipFill>
        <p:spPr>
          <a:xfrm>
            <a:off x="747236" y="5065871"/>
            <a:ext cx="533757" cy="533757"/>
          </a:xfrm>
          <a:prstGeom prst="rect">
            <a:avLst/>
          </a:prstGeom>
        </p:spPr>
      </p:pic>
      <p:sp>
        <p:nvSpPr>
          <p:cNvPr id="11" name="Text 5"/>
          <p:cNvSpPr/>
          <p:nvPr/>
        </p:nvSpPr>
        <p:spPr>
          <a:xfrm>
            <a:off x="747236" y="5813108"/>
            <a:ext cx="3664625" cy="627936"/>
          </a:xfrm>
          <a:prstGeom prst="rect">
            <a:avLst/>
          </a:prstGeom>
          <a:noFill/>
          <a:ln/>
        </p:spPr>
        <p:txBody>
          <a:bodyPr wrap="squar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Community Engagement</a:t>
            </a:r>
            <a:endParaRPr lang="en-US" sz="1950" dirty="0"/>
          </a:p>
        </p:txBody>
      </p:sp>
      <p:sp>
        <p:nvSpPr>
          <p:cNvPr id="12" name="Text 6"/>
          <p:cNvSpPr/>
          <p:nvPr/>
        </p:nvSpPr>
        <p:spPr>
          <a:xfrm>
            <a:off x="747236" y="6569035"/>
            <a:ext cx="3664625" cy="1024414"/>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Collaborating with local farmers ensures community ownership and long-term sustainability.</a:t>
            </a:r>
            <a:endParaRPr lang="en-US" sz="1650" dirty="0"/>
          </a:p>
        </p:txBody>
      </p:sp>
      <p:pic>
        <p:nvPicPr>
          <p:cNvPr id="13" name="Image 4" descr="preencoded.png">    </p:cNvPr>
          <p:cNvPicPr>
            <a:picLocks noChangeAspect="1"/>
          </p:cNvPicPr>
          <p:nvPr/>
        </p:nvPicPr>
        <p:blipFill>
          <a:blip r:embed="rId5"/>
          <a:stretch>
            <a:fillRect/>
          </a:stretch>
        </p:blipFill>
        <p:spPr>
          <a:xfrm>
            <a:off x="4732020" y="5065871"/>
            <a:ext cx="533757" cy="533757"/>
          </a:xfrm>
          <a:prstGeom prst="rect">
            <a:avLst/>
          </a:prstGeom>
        </p:spPr>
      </p:pic>
      <p:sp>
        <p:nvSpPr>
          <p:cNvPr id="14" name="Text 7"/>
          <p:cNvSpPr/>
          <p:nvPr/>
        </p:nvSpPr>
        <p:spPr>
          <a:xfrm>
            <a:off x="4732020" y="5813108"/>
            <a:ext cx="2511743" cy="313968"/>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Scalable Model</a:t>
            </a:r>
            <a:endParaRPr lang="en-US" sz="1950" dirty="0"/>
          </a:p>
        </p:txBody>
      </p:sp>
      <p:sp>
        <p:nvSpPr>
          <p:cNvPr id="15" name="Text 8"/>
          <p:cNvSpPr/>
          <p:nvPr/>
        </p:nvSpPr>
        <p:spPr>
          <a:xfrm>
            <a:off x="4732020" y="6255068"/>
            <a:ext cx="3664744" cy="1024414"/>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The farming operations can be expanded to increase production and impact over time.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92573"/>
          </a:xfrm>
          <a:prstGeom prst="rect">
            <a:avLst/>
          </a:prstGeom>
        </p:spPr>
      </p:pic>
      <p:sp>
        <p:nvSpPr>
          <p:cNvPr id="3" name="Text 0"/>
          <p:cNvSpPr/>
          <p:nvPr/>
        </p:nvSpPr>
        <p:spPr>
          <a:xfrm>
            <a:off x="697825" y="3040856"/>
            <a:ext cx="13234749" cy="1173004"/>
          </a:xfrm>
          <a:prstGeom prst="rect">
            <a:avLst/>
          </a:prstGeom>
          <a:noFill/>
          <a:ln/>
        </p:spPr>
        <p:txBody>
          <a:bodyPr wrap="square" lIns="0" tIns="0" rIns="0" bIns="0" rtlCol="0" anchor="t"/>
          <a:lstStyle/>
          <a:p>
            <a:pPr indent="0" marL="0">
              <a:lnSpc>
                <a:spcPts val="4600"/>
              </a:lnSpc>
              <a:buNone/>
            </a:pPr>
            <a:r>
              <a:rPr lang="en-US" sz="3650" dirty="0">
                <a:solidFill>
                  <a:srgbClr val="FFFFFF"/>
                </a:solidFill>
                <a:latin typeface="Unbounded" pitchFamily="34" charset="0"/>
                <a:ea typeface="Unbounded" pitchFamily="34" charset="-122"/>
                <a:cs typeface="Unbounded" pitchFamily="34" charset="-120"/>
              </a:rPr>
              <a:t>Financial Projections and Funding Requirements</a:t>
            </a:r>
            <a:endParaRPr lang="en-US" sz="3650" dirty="0"/>
          </a:p>
        </p:txBody>
      </p:sp>
      <p:sp>
        <p:nvSpPr>
          <p:cNvPr id="4" name="Shape 1"/>
          <p:cNvSpPr/>
          <p:nvPr/>
        </p:nvSpPr>
        <p:spPr>
          <a:xfrm>
            <a:off x="697825" y="4512945"/>
            <a:ext cx="13234749" cy="2308860"/>
          </a:xfrm>
          <a:prstGeom prst="roundRect">
            <a:avLst>
              <a:gd name="adj" fmla="val 1295"/>
            </a:avLst>
          </a:prstGeom>
          <a:noFill/>
          <a:ln w="7620">
            <a:solidFill>
              <a:srgbClr val="FFFFFF">
                <a:alpha val="24000"/>
              </a:srgbClr>
            </a:solidFill>
            <a:prstDash val="solid"/>
          </a:ln>
        </p:spPr>
      </p:sp>
      <p:sp>
        <p:nvSpPr>
          <p:cNvPr id="5" name="Shape 2"/>
          <p:cNvSpPr/>
          <p:nvPr/>
        </p:nvSpPr>
        <p:spPr>
          <a:xfrm>
            <a:off x="705445" y="4520565"/>
            <a:ext cx="13219509" cy="573405"/>
          </a:xfrm>
          <a:prstGeom prst="rect">
            <a:avLst/>
          </a:prstGeom>
          <a:solidFill>
            <a:srgbClr val="FFFFFF">
              <a:alpha val="4000"/>
            </a:srgbClr>
          </a:solidFill>
          <a:ln/>
        </p:spPr>
      </p:sp>
      <p:sp>
        <p:nvSpPr>
          <p:cNvPr id="6" name="Text 3"/>
          <p:cNvSpPr/>
          <p:nvPr/>
        </p:nvSpPr>
        <p:spPr>
          <a:xfrm>
            <a:off x="904756" y="4647724"/>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Initial Capital Investment</a:t>
            </a:r>
            <a:endParaRPr lang="en-US" sz="1550" dirty="0"/>
          </a:p>
        </p:txBody>
      </p:sp>
      <p:sp>
        <p:nvSpPr>
          <p:cNvPr id="7" name="Text 4"/>
          <p:cNvSpPr/>
          <p:nvPr/>
        </p:nvSpPr>
        <p:spPr>
          <a:xfrm>
            <a:off x="7518321" y="4647724"/>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$50,000</a:t>
            </a:r>
            <a:endParaRPr lang="en-US" sz="1550" dirty="0"/>
          </a:p>
        </p:txBody>
      </p:sp>
      <p:sp>
        <p:nvSpPr>
          <p:cNvPr id="8" name="Shape 5"/>
          <p:cNvSpPr/>
          <p:nvPr/>
        </p:nvSpPr>
        <p:spPr>
          <a:xfrm>
            <a:off x="705445" y="5093970"/>
            <a:ext cx="13219509" cy="573405"/>
          </a:xfrm>
          <a:prstGeom prst="rect">
            <a:avLst/>
          </a:prstGeom>
          <a:solidFill>
            <a:srgbClr val="000000">
              <a:alpha val="4000"/>
            </a:srgbClr>
          </a:solidFill>
          <a:ln/>
        </p:spPr>
      </p:sp>
      <p:sp>
        <p:nvSpPr>
          <p:cNvPr id="9" name="Text 6"/>
          <p:cNvSpPr/>
          <p:nvPr/>
        </p:nvSpPr>
        <p:spPr>
          <a:xfrm>
            <a:off x="904756" y="5221129"/>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Annual Operating Expenses</a:t>
            </a:r>
            <a:endParaRPr lang="en-US" sz="1550" dirty="0"/>
          </a:p>
        </p:txBody>
      </p:sp>
      <p:sp>
        <p:nvSpPr>
          <p:cNvPr id="10" name="Text 7"/>
          <p:cNvSpPr/>
          <p:nvPr/>
        </p:nvSpPr>
        <p:spPr>
          <a:xfrm>
            <a:off x="7518321" y="5221129"/>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$30,000</a:t>
            </a:r>
            <a:endParaRPr lang="en-US" sz="1550" dirty="0"/>
          </a:p>
        </p:txBody>
      </p:sp>
      <p:sp>
        <p:nvSpPr>
          <p:cNvPr id="11" name="Shape 8"/>
          <p:cNvSpPr/>
          <p:nvPr/>
        </p:nvSpPr>
        <p:spPr>
          <a:xfrm>
            <a:off x="705445" y="5667375"/>
            <a:ext cx="13219509" cy="573405"/>
          </a:xfrm>
          <a:prstGeom prst="rect">
            <a:avLst/>
          </a:prstGeom>
          <a:solidFill>
            <a:srgbClr val="FFFFFF">
              <a:alpha val="4000"/>
            </a:srgbClr>
          </a:solidFill>
          <a:ln/>
        </p:spPr>
      </p:sp>
      <p:sp>
        <p:nvSpPr>
          <p:cNvPr id="12" name="Text 9"/>
          <p:cNvSpPr/>
          <p:nvPr/>
        </p:nvSpPr>
        <p:spPr>
          <a:xfrm>
            <a:off x="904756" y="5794534"/>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Projected Annual Revenue</a:t>
            </a:r>
            <a:endParaRPr lang="en-US" sz="1550" dirty="0"/>
          </a:p>
        </p:txBody>
      </p:sp>
      <p:sp>
        <p:nvSpPr>
          <p:cNvPr id="13" name="Text 10"/>
          <p:cNvSpPr/>
          <p:nvPr/>
        </p:nvSpPr>
        <p:spPr>
          <a:xfrm>
            <a:off x="7518321" y="5794534"/>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$75,000</a:t>
            </a:r>
            <a:endParaRPr lang="en-US" sz="1550" dirty="0"/>
          </a:p>
        </p:txBody>
      </p:sp>
      <p:sp>
        <p:nvSpPr>
          <p:cNvPr id="14" name="Shape 11"/>
          <p:cNvSpPr/>
          <p:nvPr/>
        </p:nvSpPr>
        <p:spPr>
          <a:xfrm>
            <a:off x="705445" y="6240780"/>
            <a:ext cx="13219509" cy="573405"/>
          </a:xfrm>
          <a:prstGeom prst="rect">
            <a:avLst/>
          </a:prstGeom>
          <a:solidFill>
            <a:srgbClr val="000000">
              <a:alpha val="4000"/>
            </a:srgbClr>
          </a:solidFill>
          <a:ln/>
        </p:spPr>
      </p:sp>
      <p:sp>
        <p:nvSpPr>
          <p:cNvPr id="15" name="Text 12"/>
          <p:cNvSpPr/>
          <p:nvPr/>
        </p:nvSpPr>
        <p:spPr>
          <a:xfrm>
            <a:off x="904756" y="6367939"/>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Projected Annual Profit</a:t>
            </a:r>
            <a:endParaRPr lang="en-US" sz="1550" dirty="0"/>
          </a:p>
        </p:txBody>
      </p:sp>
      <p:sp>
        <p:nvSpPr>
          <p:cNvPr id="16" name="Text 13"/>
          <p:cNvSpPr/>
          <p:nvPr/>
        </p:nvSpPr>
        <p:spPr>
          <a:xfrm>
            <a:off x="7518321" y="6367939"/>
            <a:ext cx="6207323" cy="319088"/>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$45,000</a:t>
            </a:r>
            <a:endParaRPr lang="en-US" sz="1550" dirty="0"/>
          </a:p>
        </p:txBody>
      </p:sp>
      <p:sp>
        <p:nvSpPr>
          <p:cNvPr id="17" name="Text 14"/>
          <p:cNvSpPr/>
          <p:nvPr/>
        </p:nvSpPr>
        <p:spPr>
          <a:xfrm>
            <a:off x="697825" y="7046119"/>
            <a:ext cx="13234749" cy="638175"/>
          </a:xfrm>
          <a:prstGeom prst="rect">
            <a:avLst/>
          </a:prstGeom>
          <a:noFill/>
          <a:ln/>
        </p:spPr>
        <p:txBody>
          <a:bodyPr wrap="squar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To launch this initiative, we require an initial capital investment of $50,000. With robust financial projections and a sustainable business model, we are poised to make a meaningful impact while generating profits to reinvest in the farm's growth.</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033" y="539948"/>
            <a:ext cx="4957286" cy="577096"/>
          </a:xfrm>
          <a:prstGeom prst="rect">
            <a:avLst/>
          </a:prstGeom>
          <a:noFill/>
          <a:ln/>
        </p:spPr>
        <p:txBody>
          <a:bodyPr wrap="none" lIns="0" tIns="0" rIns="0" bIns="0" rtlCol="0" anchor="t"/>
          <a:lstStyle/>
          <a:p>
            <a:pPr indent="0" marL="0">
              <a:lnSpc>
                <a:spcPts val="4500"/>
              </a:lnSpc>
              <a:buNone/>
            </a:pPr>
            <a:r>
              <a:rPr lang="en-US" sz="3600" dirty="0">
                <a:solidFill>
                  <a:srgbClr val="FFFFFF"/>
                </a:solidFill>
                <a:latin typeface="Unbounded" pitchFamily="34" charset="0"/>
                <a:ea typeface="Unbounded" pitchFamily="34" charset="-122"/>
                <a:cs typeface="Unbounded" pitchFamily="34" charset="-120"/>
              </a:rPr>
              <a:t>The Path Forward</a:t>
            </a:r>
            <a:endParaRPr lang="en-US" sz="3600" dirty="0"/>
          </a:p>
        </p:txBody>
      </p:sp>
      <p:pic>
        <p:nvPicPr>
          <p:cNvPr id="4" name="Image 1" descr="preencoded.png">    </p:cNvPr>
          <p:cNvPicPr>
            <a:picLocks noChangeAspect="1"/>
          </p:cNvPicPr>
          <p:nvPr/>
        </p:nvPicPr>
        <p:blipFill>
          <a:blip r:embed="rId2"/>
          <a:stretch>
            <a:fillRect/>
          </a:stretch>
        </p:blipFill>
        <p:spPr>
          <a:xfrm>
            <a:off x="6173033" y="1411248"/>
            <a:ext cx="980956" cy="1569601"/>
          </a:xfrm>
          <a:prstGeom prst="rect">
            <a:avLst/>
          </a:prstGeom>
        </p:spPr>
      </p:pic>
      <p:sp>
        <p:nvSpPr>
          <p:cNvPr id="5" name="Text 1"/>
          <p:cNvSpPr/>
          <p:nvPr/>
        </p:nvSpPr>
        <p:spPr>
          <a:xfrm>
            <a:off x="7448193" y="1607344"/>
            <a:ext cx="2616398"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Secure Land Lease</a:t>
            </a:r>
            <a:endParaRPr lang="en-US" sz="1800" dirty="0"/>
          </a:p>
        </p:txBody>
      </p:sp>
      <p:sp>
        <p:nvSpPr>
          <p:cNvPr id="6" name="Text 2"/>
          <p:cNvSpPr/>
          <p:nvPr/>
        </p:nvSpPr>
        <p:spPr>
          <a:xfrm>
            <a:off x="7448193" y="2013466"/>
            <a:ext cx="6495574" cy="313849"/>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Negotiate and finalize the lease agreement for farmland in Migori, Kenya.</a:t>
            </a:r>
            <a:endParaRPr lang="en-US" sz="1500" dirty="0"/>
          </a:p>
        </p:txBody>
      </p:sp>
      <p:pic>
        <p:nvPicPr>
          <p:cNvPr id="7" name="Image 2" descr="preencoded.png">    </p:cNvPr>
          <p:cNvPicPr>
            <a:picLocks noChangeAspect="1"/>
          </p:cNvPicPr>
          <p:nvPr/>
        </p:nvPicPr>
        <p:blipFill>
          <a:blip r:embed="rId3"/>
          <a:stretch>
            <a:fillRect/>
          </a:stretch>
        </p:blipFill>
        <p:spPr>
          <a:xfrm>
            <a:off x="6173033" y="2980849"/>
            <a:ext cx="980956" cy="1569601"/>
          </a:xfrm>
          <a:prstGeom prst="rect">
            <a:avLst/>
          </a:prstGeom>
        </p:spPr>
      </p:pic>
      <p:sp>
        <p:nvSpPr>
          <p:cNvPr id="8" name="Text 3"/>
          <p:cNvSpPr/>
          <p:nvPr/>
        </p:nvSpPr>
        <p:spPr>
          <a:xfrm>
            <a:off x="7448193" y="3176945"/>
            <a:ext cx="2888456"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Establish Operations</a:t>
            </a:r>
            <a:endParaRPr lang="en-US" sz="1800" dirty="0"/>
          </a:p>
        </p:txBody>
      </p:sp>
      <p:sp>
        <p:nvSpPr>
          <p:cNvPr id="9" name="Text 4"/>
          <p:cNvSpPr/>
          <p:nvPr/>
        </p:nvSpPr>
        <p:spPr>
          <a:xfrm>
            <a:off x="7448193" y="3583067"/>
            <a:ext cx="6495574" cy="627698"/>
          </a:xfrm>
          <a:prstGeom prst="rect">
            <a:avLst/>
          </a:prstGeom>
          <a:noFill/>
          <a:ln/>
        </p:spPr>
        <p:txBody>
          <a:bodyPr wrap="squar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Hire and train local farmers, procure equipment, and begin sweet potato cultivation.</a:t>
            </a:r>
            <a:endParaRPr lang="en-US" sz="1500" dirty="0"/>
          </a:p>
        </p:txBody>
      </p:sp>
      <p:pic>
        <p:nvPicPr>
          <p:cNvPr id="10" name="Image 3" descr="preencoded.png">    </p:cNvPr>
          <p:cNvPicPr>
            <a:picLocks noChangeAspect="1"/>
          </p:cNvPicPr>
          <p:nvPr/>
        </p:nvPicPr>
        <p:blipFill>
          <a:blip r:embed="rId4"/>
          <a:stretch>
            <a:fillRect/>
          </a:stretch>
        </p:blipFill>
        <p:spPr>
          <a:xfrm>
            <a:off x="6173033" y="4550450"/>
            <a:ext cx="980956" cy="1569601"/>
          </a:xfrm>
          <a:prstGeom prst="rect">
            <a:avLst/>
          </a:prstGeom>
        </p:spPr>
      </p:pic>
      <p:sp>
        <p:nvSpPr>
          <p:cNvPr id="11" name="Text 5"/>
          <p:cNvSpPr/>
          <p:nvPr/>
        </p:nvSpPr>
        <p:spPr>
          <a:xfrm>
            <a:off x="7448193" y="4746546"/>
            <a:ext cx="2581156"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Distribute Produce</a:t>
            </a:r>
            <a:endParaRPr lang="en-US" sz="1800" dirty="0"/>
          </a:p>
        </p:txBody>
      </p:sp>
      <p:sp>
        <p:nvSpPr>
          <p:cNvPr id="12" name="Text 6"/>
          <p:cNvSpPr/>
          <p:nvPr/>
        </p:nvSpPr>
        <p:spPr>
          <a:xfrm>
            <a:off x="7448193" y="5152668"/>
            <a:ext cx="6495574" cy="627698"/>
          </a:xfrm>
          <a:prstGeom prst="rect">
            <a:avLst/>
          </a:prstGeom>
          <a:noFill/>
          <a:ln/>
        </p:spPr>
        <p:txBody>
          <a:bodyPr wrap="squar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Allocate the harvested sweet potatoes according to the planned distribution model.</a:t>
            </a:r>
            <a:endParaRPr lang="en-US" sz="1500" dirty="0"/>
          </a:p>
        </p:txBody>
      </p:sp>
      <p:pic>
        <p:nvPicPr>
          <p:cNvPr id="13" name="Image 4" descr="preencoded.png">    </p:cNvPr>
          <p:cNvPicPr>
            <a:picLocks noChangeAspect="1"/>
          </p:cNvPicPr>
          <p:nvPr/>
        </p:nvPicPr>
        <p:blipFill>
          <a:blip r:embed="rId5"/>
          <a:stretch>
            <a:fillRect/>
          </a:stretch>
        </p:blipFill>
        <p:spPr>
          <a:xfrm>
            <a:off x="6173033" y="6120051"/>
            <a:ext cx="980956" cy="1569601"/>
          </a:xfrm>
          <a:prstGeom prst="rect">
            <a:avLst/>
          </a:prstGeom>
        </p:spPr>
      </p:pic>
      <p:sp>
        <p:nvSpPr>
          <p:cNvPr id="14" name="Text 7"/>
          <p:cNvSpPr/>
          <p:nvPr/>
        </p:nvSpPr>
        <p:spPr>
          <a:xfrm>
            <a:off x="7448193" y="6316147"/>
            <a:ext cx="2879288"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Reinvest and Expand</a:t>
            </a:r>
            <a:endParaRPr lang="en-US" sz="1800" dirty="0"/>
          </a:p>
        </p:txBody>
      </p:sp>
      <p:sp>
        <p:nvSpPr>
          <p:cNvPr id="15" name="Text 8"/>
          <p:cNvSpPr/>
          <p:nvPr/>
        </p:nvSpPr>
        <p:spPr>
          <a:xfrm>
            <a:off x="7448193" y="6722269"/>
            <a:ext cx="6495574" cy="627698"/>
          </a:xfrm>
          <a:prstGeom prst="rect">
            <a:avLst/>
          </a:prstGeom>
          <a:noFill/>
          <a:ln/>
        </p:spPr>
        <p:txBody>
          <a:bodyPr wrap="squar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Utilize profits to acquire our own farmland and scale the operations for greater impact.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001441"/>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Join Us in Transforming Lives</a:t>
            </a:r>
            <a:endParaRPr lang="en-US" sz="4400" dirty="0"/>
          </a:p>
        </p:txBody>
      </p:sp>
      <p:sp>
        <p:nvSpPr>
          <p:cNvPr id="4" name="Text 1"/>
          <p:cNvSpPr/>
          <p:nvPr/>
        </p:nvSpPr>
        <p:spPr>
          <a:xfrm>
            <a:off x="6324124" y="3768447"/>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By supporting this sweet potato farming initiative in Migori, Kenya, you can help us address poverty, improve food security, and empower local communities. Together, we can create a sustainable and scalable model that uplifts lives and drives lasting change.</a:t>
            </a:r>
            <a:endParaRPr lang="en-US" sz="1850" dirty="0"/>
          </a:p>
        </p:txBody>
      </p:sp>
      <p:pic>
        <p:nvPicPr>
          <p:cNvPr id="5" name="Image 1" descr="preencoded.png">    </p:cNvPr>
          <p:cNvPicPr>
            <a:picLocks noChangeAspect="1"/>
          </p:cNvPicPr>
          <p:nvPr/>
        </p:nvPicPr>
        <p:blipFill>
          <a:blip r:embed="rId2"/>
          <a:stretch>
            <a:fillRect/>
          </a:stretch>
        </p:blipFill>
        <p:spPr>
          <a:xfrm>
            <a:off x="6324124" y="5569744"/>
            <a:ext cx="1618774" cy="6582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2024-09-25T09:39:20Z</dcterms:created>
  <dcterms:modified xsi:type="dcterms:W3CDTF">2024-09-25T09:39:20Z</dcterms:modified>
</cp:coreProperties>
</file>